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408" r:id="rId2"/>
    <p:sldId id="975" r:id="rId3"/>
    <p:sldId id="978" r:id="rId4"/>
    <p:sldId id="976" r:id="rId5"/>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TIERREZ ROMERO MARCO ANTONIO" initials="GRMA" lastIdx="5" clrIdx="0">
    <p:extLst>
      <p:ext uri="{19B8F6BF-5375-455C-9EA6-DF929625EA0E}">
        <p15:presenceInfo xmlns:p15="http://schemas.microsoft.com/office/powerpoint/2012/main" userId="S-1-5-21-1606980848-1500820517-1801674531-84088" providerId="AD"/>
      </p:ext>
    </p:extLst>
  </p:cmAuthor>
  <p:cmAuthor id="2" name="RUBIO SOTO GLORIA MARTHA" initials="RSGM" lastIdx="7" clrIdx="1">
    <p:extLst>
      <p:ext uri="{19B8F6BF-5375-455C-9EA6-DF929625EA0E}">
        <p15:presenceInfo xmlns:p15="http://schemas.microsoft.com/office/powerpoint/2012/main" userId="S-1-5-21-1606980848-1500820517-1801674531-1386341" providerId="AD"/>
      </p:ext>
    </p:extLst>
  </p:cmAuthor>
  <p:cmAuthor id="3" name="CUELLAR RIO MANUEL" initials="CRM" lastIdx="9" clrIdx="2">
    <p:extLst>
      <p:ext uri="{19B8F6BF-5375-455C-9EA6-DF929625EA0E}">
        <p15:presenceInfo xmlns:p15="http://schemas.microsoft.com/office/powerpoint/2012/main" userId="S-1-5-21-1606980848-1500820517-1801674531-12056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E0"/>
    <a:srgbClr val="D9D9D9"/>
    <a:srgbClr val="A50021"/>
    <a:srgbClr val="CC00CC"/>
    <a:srgbClr val="FFF2CC"/>
    <a:srgbClr val="FFE699"/>
    <a:srgbClr val="7E0000"/>
    <a:srgbClr val="8E0000"/>
    <a:srgbClr val="FFD9D9"/>
    <a:srgbClr val="FF9F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374" autoAdjust="0"/>
  </p:normalViewPr>
  <p:slideViewPr>
    <p:cSldViewPr snapToGrid="0">
      <p:cViewPr varScale="1">
        <p:scale>
          <a:sx n="104" d="100"/>
          <a:sy n="104" d="100"/>
        </p:scale>
        <p:origin x="732" y="114"/>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69B105-0C39-4691-A17C-6BF844C77122}" type="datetimeFigureOut">
              <a:rPr lang="es-MX" smtClean="0"/>
              <a:pPr/>
              <a:t>15/12/2022</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DF91EFF-FA90-47DD-8861-6A1B475E37E8}" type="slidenum">
              <a:rPr lang="es-MX" smtClean="0"/>
              <a:pPr/>
              <a:t>‹Nº›</a:t>
            </a:fld>
            <a:endParaRPr lang="es-MX"/>
          </a:p>
        </p:txBody>
      </p:sp>
    </p:spTree>
    <p:extLst>
      <p:ext uri="{BB962C8B-B14F-4D97-AF65-F5344CB8AC3E}">
        <p14:creationId xmlns:p14="http://schemas.microsoft.com/office/powerpoint/2010/main" val="408608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1C23F7C-C6D9-43A9-93A2-7740FAD630C2}" type="datetimeFigureOut">
              <a:rPr lang="es-MX" smtClean="0"/>
              <a:pPr/>
              <a:t>15/12/2022</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10C9A7-1CB4-47DE-959A-4070DC0C56B0}" type="slidenum">
              <a:rPr lang="es-MX" smtClean="0"/>
              <a:pPr/>
              <a:t>‹Nº›</a:t>
            </a:fld>
            <a:endParaRPr lang="es-MX"/>
          </a:p>
        </p:txBody>
      </p:sp>
    </p:spTree>
    <p:extLst>
      <p:ext uri="{BB962C8B-B14F-4D97-AF65-F5344CB8AC3E}">
        <p14:creationId xmlns:p14="http://schemas.microsoft.com/office/powerpoint/2010/main" val="388330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B6CD2B8-D33F-3D45-BAC5-4700289EAF38}" type="slidenum">
              <a:rPr lang="es-MX" smtClean="0"/>
              <a:t>2</a:t>
            </a:fld>
            <a:endParaRPr lang="es-MX" dirty="0"/>
          </a:p>
        </p:txBody>
      </p:sp>
    </p:spTree>
    <p:extLst>
      <p:ext uri="{BB962C8B-B14F-4D97-AF65-F5344CB8AC3E}">
        <p14:creationId xmlns:p14="http://schemas.microsoft.com/office/powerpoint/2010/main" val="3960074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B6CD2B8-D33F-3D45-BAC5-4700289EAF38}" type="slidenum">
              <a:rPr lang="es-MX" smtClean="0"/>
              <a:t>3</a:t>
            </a:fld>
            <a:endParaRPr lang="es-MX" dirty="0"/>
          </a:p>
        </p:txBody>
      </p:sp>
    </p:spTree>
    <p:extLst>
      <p:ext uri="{BB962C8B-B14F-4D97-AF65-F5344CB8AC3E}">
        <p14:creationId xmlns:p14="http://schemas.microsoft.com/office/powerpoint/2010/main" val="1052837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15/12/2022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37121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15/12/2022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5374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15/12/2022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3180770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ortada">
    <p:bg>
      <p:bgPr>
        <a:solidFill>
          <a:srgbClr val="083254"/>
        </a:solidFill>
        <a:effectLst/>
      </p:bgPr>
    </p:bg>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Title Text"/>
          <p:cNvSpPr txBox="1">
            <a:spLocks noGrp="1"/>
          </p:cNvSpPr>
          <p:nvPr>
            <p:ph type="title" hasCustomPrompt="1"/>
          </p:nvPr>
        </p:nvSpPr>
        <p:spPr>
          <a:xfrm>
            <a:off x="6430318" y="2707493"/>
            <a:ext cx="4921189" cy="1143001"/>
          </a:xfrm>
          <a:prstGeom prst="rect">
            <a:avLst/>
          </a:prstGeom>
        </p:spPr>
        <p:txBody>
          <a:bodyPr>
            <a:noAutofit/>
          </a:bodyPr>
          <a:lstStyle>
            <a:lvl1pPr algn="l">
              <a:defRPr sz="8850" b="1" i="0">
                <a:solidFill>
                  <a:srgbClr val="FFFFFF"/>
                </a:solidFill>
                <a:latin typeface="Arial" charset="0"/>
                <a:ea typeface="Arial" charset="0"/>
                <a:cs typeface="Arial" charset="0"/>
              </a:defRPr>
            </a:lvl1pPr>
          </a:lstStyle>
          <a:p>
            <a:r>
              <a:rPr lang="es-ES" dirty="0"/>
              <a:t>Título</a:t>
            </a:r>
            <a:endParaRPr dirty="0"/>
          </a:p>
        </p:txBody>
      </p:sp>
      <p:sp>
        <p:nvSpPr>
          <p:cNvPr id="8" name="Rectangle"/>
          <p:cNvSpPr/>
          <p:nvPr userDrawn="1"/>
        </p:nvSpPr>
        <p:spPr>
          <a:xfrm>
            <a:off x="6092825" y="3011570"/>
            <a:ext cx="37439" cy="834860"/>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Tree>
    <p:extLst>
      <p:ext uri="{BB962C8B-B14F-4D97-AF65-F5344CB8AC3E}">
        <p14:creationId xmlns:p14="http://schemas.microsoft.com/office/powerpoint/2010/main" val="2205859007"/>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ondo blanco_1">
    <p:spTree>
      <p:nvGrpSpPr>
        <p:cNvPr id="1" name=""/>
        <p:cNvGrpSpPr/>
        <p:nvPr/>
      </p:nvGrpSpPr>
      <p:grpSpPr>
        <a:xfrm>
          <a:off x="0" y="0"/>
          <a:ext cx="0" cy="0"/>
          <a:chOff x="0" y="0"/>
          <a:chExt cx="0" cy="0"/>
        </a:xfrm>
      </p:grpSpPr>
      <p:pic>
        <p:nvPicPr>
          <p:cNvPr id="2" name="Gráfico 1">
            <a:extLst>
              <a:ext uri="{FF2B5EF4-FFF2-40B4-BE49-F238E27FC236}">
                <a16:creationId xmlns:a16="http://schemas.microsoft.com/office/drawing/2014/main" id="{9B7BB6AA-6009-A04F-BB29-CEE94B10B41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78570" y="6146800"/>
            <a:ext cx="1756229" cy="349250"/>
          </a:xfrm>
          <a:prstGeom prst="rect">
            <a:avLst/>
          </a:prstGeom>
        </p:spPr>
      </p:pic>
      <p:sp>
        <p:nvSpPr>
          <p:cNvPr id="4" name="Marcador de número de diapositiva 4">
            <a:extLst>
              <a:ext uri="{FF2B5EF4-FFF2-40B4-BE49-F238E27FC236}">
                <a16:creationId xmlns:a16="http://schemas.microsoft.com/office/drawing/2014/main" id="{0AFDBB41-A0C9-344A-997D-20C0ADE36E38}"/>
              </a:ext>
            </a:extLst>
          </p:cNvPr>
          <p:cNvSpPr>
            <a:spLocks noGrp="1"/>
          </p:cNvSpPr>
          <p:nvPr>
            <p:ph type="sldNum" sz="quarter" idx="12"/>
          </p:nvPr>
        </p:nvSpPr>
        <p:spPr>
          <a:xfrm>
            <a:off x="9271000" y="171450"/>
            <a:ext cx="2743200" cy="365125"/>
          </a:xfrm>
        </p:spPr>
        <p:txBody>
          <a:bodyPr/>
          <a:lstStyle>
            <a:lvl1pPr>
              <a:defRPr>
                <a:latin typeface="Arial" panose="020B0604020202020204" pitchFamily="34" charset="0"/>
                <a:cs typeface="Arial" panose="020B0604020202020204" pitchFamily="34" charset="0"/>
              </a:defRPr>
            </a:lvl1pPr>
          </a:lstStyle>
          <a:p>
            <a:fld id="{FA36A776-E82A-DB4C-BEC6-9E86C7D9FDA4}" type="slidenum">
              <a:rPr lang="es-MX" smtClean="0"/>
              <a:pPr/>
              <a:t>‹Nº›</a:t>
            </a:fld>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256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15/12/2022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78089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FD6AEE35-0102-43D7-90E4-BF900BD90586}" type="datetimeFigureOut">
              <a:rPr lang="es-MX" smtClean="0"/>
              <a:pPr/>
              <a:t>15/12/2022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16452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FD6AEE35-0102-43D7-90E4-BF900BD90586}" type="datetimeFigureOut">
              <a:rPr lang="es-MX" smtClean="0"/>
              <a:pPr/>
              <a:t>15/12/2022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15953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FD6AEE35-0102-43D7-90E4-BF900BD90586}" type="datetimeFigureOut">
              <a:rPr lang="es-MX" smtClean="0"/>
              <a:pPr/>
              <a:t>15/12/2022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54958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D6AEE35-0102-43D7-90E4-BF900BD90586}" type="datetimeFigureOut">
              <a:rPr lang="es-MX" smtClean="0"/>
              <a:pPr/>
              <a:t>15/12/2022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24818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6AEE35-0102-43D7-90E4-BF900BD90586}" type="datetimeFigureOut">
              <a:rPr lang="es-MX" smtClean="0"/>
              <a:pPr/>
              <a:t>15/12/2022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4433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15/12/2022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83133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15/12/2022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73557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AEE35-0102-43D7-90E4-BF900BD90586}" type="datetimeFigureOut">
              <a:rPr lang="es-MX" smtClean="0"/>
              <a:pPr/>
              <a:t>15/12/2022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C74A0-3941-4CF3-BA05-04FF141DF987}" type="slidenum">
              <a:rPr lang="es-MX" smtClean="0"/>
              <a:pPr/>
              <a:t>‹Nº›</a:t>
            </a:fld>
            <a:endParaRPr lang="es-MX"/>
          </a:p>
        </p:txBody>
      </p:sp>
    </p:spTree>
    <p:extLst>
      <p:ext uri="{BB962C8B-B14F-4D97-AF65-F5344CB8AC3E}">
        <p14:creationId xmlns:p14="http://schemas.microsoft.com/office/powerpoint/2010/main" val="49059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295500" y="2105918"/>
            <a:ext cx="5482949" cy="2646163"/>
          </a:xfrm>
          <a:prstGeom prst="rect">
            <a:avLst/>
          </a:prstGeom>
        </p:spPr>
        <p:txBody>
          <a:bodyPr/>
          <a:lstStyle/>
          <a:p>
            <a:r>
              <a:rPr lang="es-ES" altLang="ko-KR" sz="3600" b="0" dirty="0">
                <a:solidFill>
                  <a:schemeClr val="bg1"/>
                </a:solidFill>
                <a:cs typeface="Arial" panose="020B0604020202020204" pitchFamily="34" charset="0"/>
              </a:rPr>
              <a:t>4ª Sesión del Comité de Aseguramiento de la Calidad </a:t>
            </a:r>
            <a:br>
              <a:rPr lang="es-ES" altLang="ko-KR" sz="4800" dirty="0">
                <a:solidFill>
                  <a:schemeClr val="bg1"/>
                </a:solidFill>
                <a:cs typeface="Arial" panose="020B0604020202020204" pitchFamily="34" charset="0"/>
              </a:rPr>
            </a:br>
            <a:r>
              <a:rPr lang="es-MX" altLang="ko-KR" sz="4800" b="1" dirty="0">
                <a:solidFill>
                  <a:schemeClr val="bg1"/>
                </a:solidFill>
                <a:cs typeface="Arial" panose="020B0604020202020204" pitchFamily="34" charset="0"/>
              </a:rPr>
              <a:t>Seguimiento</a:t>
            </a:r>
            <a:r>
              <a:rPr lang="en-US" altLang="ko-KR" sz="4800" b="1" dirty="0">
                <a:solidFill>
                  <a:schemeClr val="bg1"/>
                </a:solidFill>
                <a:cs typeface="Arial" panose="020B0604020202020204" pitchFamily="34" charset="0"/>
              </a:rPr>
              <a:t> de </a:t>
            </a:r>
            <a:r>
              <a:rPr lang="es-MX" altLang="ko-KR" sz="4800" b="1" dirty="0">
                <a:solidFill>
                  <a:schemeClr val="bg1"/>
                </a:solidFill>
                <a:cs typeface="Arial" panose="020B0604020202020204" pitchFamily="34" charset="0"/>
              </a:rPr>
              <a:t>acuerdos</a:t>
            </a:r>
            <a:endParaRPr lang="ko-KR" altLang="en-US" sz="4800" dirty="0">
              <a:solidFill>
                <a:schemeClr val="bg1"/>
              </a:solidFill>
              <a:cs typeface="Arial" panose="020B0604020202020204" pitchFamily="34" charset="0"/>
            </a:endParaRPr>
          </a:p>
        </p:txBody>
      </p:sp>
    </p:spTree>
    <p:extLst>
      <p:ext uri="{BB962C8B-B14F-4D97-AF65-F5344CB8AC3E}">
        <p14:creationId xmlns:p14="http://schemas.microsoft.com/office/powerpoint/2010/main" val="409459886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Gráfico 30">
            <a:extLst>
              <a:ext uri="{FF2B5EF4-FFF2-40B4-BE49-F238E27FC236}">
                <a16:creationId xmlns:a16="http://schemas.microsoft.com/office/drawing/2014/main" id="{32F03F70-A84D-4AE7-ACB0-1E565EE5978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2819" y="797313"/>
            <a:ext cx="736600" cy="165100"/>
          </a:xfrm>
          <a:prstGeom prst="rect">
            <a:avLst/>
          </a:prstGeom>
        </p:spPr>
      </p:pic>
      <p:sp>
        <p:nvSpPr>
          <p:cNvPr id="32" name="CuadroTexto 31">
            <a:extLst>
              <a:ext uri="{FF2B5EF4-FFF2-40B4-BE49-F238E27FC236}">
                <a16:creationId xmlns:a16="http://schemas.microsoft.com/office/drawing/2014/main" id="{4557DE2F-F0B5-4E7C-9091-4693141834F6}"/>
              </a:ext>
            </a:extLst>
          </p:cNvPr>
          <p:cNvSpPr txBox="1"/>
          <p:nvPr/>
        </p:nvSpPr>
        <p:spPr>
          <a:xfrm>
            <a:off x="10700120" y="63710"/>
            <a:ext cx="184731" cy="369332"/>
          </a:xfrm>
          <a:prstGeom prst="rect">
            <a:avLst/>
          </a:prstGeom>
          <a:noFill/>
        </p:spPr>
        <p:txBody>
          <a:bodyPr wrap="none" rtlCol="0">
            <a:spAutoFit/>
          </a:bodyPr>
          <a:lstStyle/>
          <a:p>
            <a:endParaRPr lang="es-MX" dirty="0"/>
          </a:p>
        </p:txBody>
      </p:sp>
      <p:sp>
        <p:nvSpPr>
          <p:cNvPr id="34" name="Text Placeholder 1">
            <a:extLst>
              <a:ext uri="{FF2B5EF4-FFF2-40B4-BE49-F238E27FC236}">
                <a16:creationId xmlns:a16="http://schemas.microsoft.com/office/drawing/2014/main" id="{42C1485E-EB13-4C4F-8B45-8CCB4EB9D4E1}"/>
              </a:ext>
            </a:extLst>
          </p:cNvPr>
          <p:cNvSpPr txBox="1">
            <a:spLocks/>
          </p:cNvSpPr>
          <p:nvPr/>
        </p:nvSpPr>
        <p:spPr>
          <a:xfrm>
            <a:off x="-94880" y="188114"/>
            <a:ext cx="12191999" cy="5760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altLang="ko-KR" sz="4000" b="1" dirty="0">
                <a:solidFill>
                  <a:srgbClr val="033057"/>
                </a:solidFill>
                <a:cs typeface="Arial" panose="020B0604020202020204" pitchFamily="34" charset="0"/>
              </a:rPr>
              <a:t>Acuerdos en proceso </a:t>
            </a:r>
            <a:endParaRPr lang="ko-KR" altLang="en-US" sz="4000" b="1" dirty="0">
              <a:solidFill>
                <a:srgbClr val="033057"/>
              </a:solidFill>
              <a:cs typeface="Arial" panose="020B0604020202020204" pitchFamily="34" charset="0"/>
            </a:endParaRPr>
          </a:p>
        </p:txBody>
      </p:sp>
      <p:graphicFrame>
        <p:nvGraphicFramePr>
          <p:cNvPr id="4" name="Tabla 3">
            <a:extLst>
              <a:ext uri="{FF2B5EF4-FFF2-40B4-BE49-F238E27FC236}">
                <a16:creationId xmlns:a16="http://schemas.microsoft.com/office/drawing/2014/main" id="{BC17DD1E-9373-34FA-68E2-37F3225807DE}"/>
              </a:ext>
            </a:extLst>
          </p:cNvPr>
          <p:cNvGraphicFramePr>
            <a:graphicFrameLocks noGrp="1"/>
          </p:cNvGraphicFramePr>
          <p:nvPr>
            <p:extLst>
              <p:ext uri="{D42A27DB-BD31-4B8C-83A1-F6EECF244321}">
                <p14:modId xmlns:p14="http://schemas.microsoft.com/office/powerpoint/2010/main" val="3689846119"/>
              </p:ext>
            </p:extLst>
          </p:nvPr>
        </p:nvGraphicFramePr>
        <p:xfrm>
          <a:off x="492991" y="1163493"/>
          <a:ext cx="11206018" cy="4156651"/>
        </p:xfrm>
        <a:graphic>
          <a:graphicData uri="http://schemas.openxmlformats.org/drawingml/2006/table">
            <a:tbl>
              <a:tblPr>
                <a:tableStyleId>{5C22544A-7EE6-4342-B048-85BDC9FD1C3A}</a:tableStyleId>
              </a:tblPr>
              <a:tblGrid>
                <a:gridCol w="1908464">
                  <a:extLst>
                    <a:ext uri="{9D8B030D-6E8A-4147-A177-3AD203B41FA5}">
                      <a16:colId xmlns:a16="http://schemas.microsoft.com/office/drawing/2014/main" val="2153193299"/>
                    </a:ext>
                  </a:extLst>
                </a:gridCol>
                <a:gridCol w="4125546">
                  <a:extLst>
                    <a:ext uri="{9D8B030D-6E8A-4147-A177-3AD203B41FA5}">
                      <a16:colId xmlns:a16="http://schemas.microsoft.com/office/drawing/2014/main" val="1664665692"/>
                    </a:ext>
                  </a:extLst>
                </a:gridCol>
                <a:gridCol w="5172008">
                  <a:extLst>
                    <a:ext uri="{9D8B030D-6E8A-4147-A177-3AD203B41FA5}">
                      <a16:colId xmlns:a16="http://schemas.microsoft.com/office/drawing/2014/main" val="3962820113"/>
                    </a:ext>
                  </a:extLst>
                </a:gridCol>
              </a:tblGrid>
              <a:tr h="560290">
                <a:tc>
                  <a:txBody>
                    <a:bodyPr/>
                    <a:lstStyle/>
                    <a:p>
                      <a:pPr algn="ctr" fontAlgn="ctr"/>
                      <a:r>
                        <a:rPr lang="es-MX" sz="1600" u="none" strike="noStrike" dirty="0">
                          <a:solidFill>
                            <a:schemeClr val="bg1"/>
                          </a:solidFill>
                          <a:effectLst/>
                          <a:latin typeface="+mn-lt"/>
                        </a:rPr>
                        <a:t>No. de Acuerdo</a:t>
                      </a:r>
                      <a:endParaRPr lang="es-MX" sz="1600" b="1" i="0" u="none" strike="noStrike" dirty="0">
                        <a:solidFill>
                          <a:schemeClr val="bg1"/>
                        </a:solidFill>
                        <a:effectLst/>
                        <a:latin typeface="+mn-lt"/>
                      </a:endParaRPr>
                    </a:p>
                  </a:txBody>
                  <a:tcPr marL="4797" marR="4797" marT="4797" marB="0" anchor="ctr">
                    <a:solidFill>
                      <a:srgbClr val="0070C0"/>
                    </a:solidFill>
                  </a:tcPr>
                </a:tc>
                <a:tc>
                  <a:txBody>
                    <a:bodyPr/>
                    <a:lstStyle/>
                    <a:p>
                      <a:pPr algn="ctr" fontAlgn="ctr"/>
                      <a:r>
                        <a:rPr lang="es-MX" sz="1600" u="none" strike="noStrike" dirty="0">
                          <a:solidFill>
                            <a:schemeClr val="bg1"/>
                          </a:solidFill>
                          <a:effectLst/>
                          <a:latin typeface="+mn-lt"/>
                        </a:rPr>
                        <a:t>Acuerdo</a:t>
                      </a:r>
                      <a:endParaRPr lang="es-MX" sz="1600" b="1" i="0" u="none" strike="noStrike" dirty="0">
                        <a:solidFill>
                          <a:schemeClr val="bg1"/>
                        </a:solidFill>
                        <a:effectLst/>
                        <a:latin typeface="+mn-lt"/>
                      </a:endParaRPr>
                    </a:p>
                  </a:txBody>
                  <a:tcPr marL="4797" marR="4797" marT="4797" marB="0" anchor="ctr">
                    <a:solidFill>
                      <a:srgbClr val="0070C0"/>
                    </a:solidFill>
                  </a:tcPr>
                </a:tc>
                <a:tc>
                  <a:txBody>
                    <a:bodyPr/>
                    <a:lstStyle/>
                    <a:p>
                      <a:pPr algn="ctr" fontAlgn="ctr"/>
                      <a:r>
                        <a:rPr lang="es-MX" sz="1600" u="none" strike="noStrike" dirty="0">
                          <a:solidFill>
                            <a:schemeClr val="bg1"/>
                          </a:solidFill>
                          <a:effectLst/>
                          <a:latin typeface="+mn-lt"/>
                        </a:rPr>
                        <a:t>Avance</a:t>
                      </a:r>
                      <a:endParaRPr lang="es-MX" sz="1600" b="1" i="0" u="none" strike="noStrike" dirty="0">
                        <a:solidFill>
                          <a:schemeClr val="bg1"/>
                        </a:solidFill>
                        <a:effectLst/>
                        <a:latin typeface="+mn-lt"/>
                      </a:endParaRPr>
                    </a:p>
                  </a:txBody>
                  <a:tcPr marL="4797" marR="4797" marT="4797" marB="0" anchor="ctr">
                    <a:solidFill>
                      <a:srgbClr val="0070C0"/>
                    </a:solidFill>
                  </a:tcPr>
                </a:tc>
                <a:extLst>
                  <a:ext uri="{0D108BD9-81ED-4DB2-BD59-A6C34878D82A}">
                    <a16:rowId xmlns:a16="http://schemas.microsoft.com/office/drawing/2014/main" val="2090018440"/>
                  </a:ext>
                </a:extLst>
              </a:tr>
              <a:tr h="1439954">
                <a:tc>
                  <a:txBody>
                    <a:bodyPr/>
                    <a:lstStyle/>
                    <a:p>
                      <a:pPr algn="ctr" fontAlgn="ctr"/>
                      <a:r>
                        <a:rPr lang="es-MX" sz="1600" u="none" strike="noStrike">
                          <a:effectLst/>
                          <a:latin typeface="+mn-lt"/>
                        </a:rPr>
                        <a:t>CAC-009/02/2021</a:t>
                      </a:r>
                      <a:endParaRPr lang="es-MX" sz="1600" b="0" i="0" u="none" strike="noStrike">
                        <a:solidFill>
                          <a:srgbClr val="000000"/>
                        </a:solidFill>
                        <a:effectLst/>
                        <a:latin typeface="+mn-lt"/>
                      </a:endParaRPr>
                    </a:p>
                  </a:txBody>
                  <a:tcPr marL="4797" marR="4797" marT="4797" marB="0" anchor="ctr"/>
                </a:tc>
                <a:tc>
                  <a:txBody>
                    <a:bodyPr/>
                    <a:lstStyle/>
                    <a:p>
                      <a:pPr algn="ctr" fontAlgn="ctr"/>
                      <a:r>
                        <a:rPr lang="es-MX" sz="1600" u="none" strike="noStrike" dirty="0">
                          <a:effectLst/>
                          <a:latin typeface="+mn-lt"/>
                        </a:rPr>
                        <a:t>El grupo de procesos analizará los datos del Módulo de Costos por Proceso con el fin de llevar a cabo la discusión sobre el principio de costo-efectividad. </a:t>
                      </a:r>
                      <a:endParaRPr lang="es-MX" sz="1600" b="0" i="0" u="none" strike="noStrike" dirty="0">
                        <a:solidFill>
                          <a:srgbClr val="000000"/>
                        </a:solidFill>
                        <a:effectLst/>
                        <a:latin typeface="+mn-lt"/>
                      </a:endParaRPr>
                    </a:p>
                  </a:txBody>
                  <a:tcPr marL="4797" marR="4797" marT="4797" marB="0" anchor="ctr"/>
                </a:tc>
                <a:tc>
                  <a:txBody>
                    <a:bodyPr/>
                    <a:lstStyle/>
                    <a:p>
                      <a:pPr algn="l" fontAlgn="ctr"/>
                      <a:r>
                        <a:rPr lang="es-ES" sz="1600" b="0" i="0" u="none" strike="noStrike" dirty="0">
                          <a:solidFill>
                            <a:srgbClr val="000000"/>
                          </a:solidFill>
                          <a:effectLst/>
                          <a:latin typeface="+mn-lt"/>
                        </a:rPr>
                        <a:t>En el grupo de trabajo se ha analizado la composición de los costos indirectos.  También se acordaron los pasos a seguir para identificar los indicadores objetivo de los programas de información.</a:t>
                      </a:r>
                      <a:endParaRPr lang="es-MX" sz="1600" b="0" i="0" u="none" strike="noStrike" dirty="0">
                        <a:solidFill>
                          <a:srgbClr val="000000"/>
                        </a:solidFill>
                        <a:effectLst/>
                        <a:latin typeface="+mn-lt"/>
                      </a:endParaRPr>
                    </a:p>
                  </a:txBody>
                  <a:tcPr marL="4797" marR="4797" marT="4797" marB="0" anchor="ctr"/>
                </a:tc>
                <a:extLst>
                  <a:ext uri="{0D108BD9-81ED-4DB2-BD59-A6C34878D82A}">
                    <a16:rowId xmlns:a16="http://schemas.microsoft.com/office/drawing/2014/main" val="2703855828"/>
                  </a:ext>
                </a:extLst>
              </a:tr>
              <a:tr h="2156407">
                <a:tc>
                  <a:txBody>
                    <a:bodyPr/>
                    <a:lstStyle/>
                    <a:p>
                      <a:pPr algn="ctr" fontAlgn="ctr"/>
                      <a:r>
                        <a:rPr lang="es-MX" sz="1600" u="none" strike="noStrike" dirty="0">
                          <a:effectLst/>
                          <a:latin typeface="+mn-lt"/>
                        </a:rPr>
                        <a:t>CAC-005/05/2021</a:t>
                      </a:r>
                      <a:endParaRPr lang="es-MX" sz="1600" b="0" i="0" u="none" strike="noStrike" dirty="0">
                        <a:solidFill>
                          <a:srgbClr val="000000"/>
                        </a:solidFill>
                        <a:effectLst/>
                        <a:latin typeface="+mn-lt"/>
                      </a:endParaRPr>
                    </a:p>
                  </a:txBody>
                  <a:tcPr marL="4797" marR="4797" marT="4797" marB="0" anchor="ctr"/>
                </a:tc>
                <a:tc>
                  <a:txBody>
                    <a:bodyPr/>
                    <a:lstStyle/>
                    <a:p>
                      <a:pPr algn="ctr" fontAlgn="ctr"/>
                      <a:r>
                        <a:rPr lang="es-MX" sz="1600" u="none" strike="noStrike">
                          <a:effectLst/>
                          <a:latin typeface="+mn-lt"/>
                        </a:rPr>
                        <a:t>El Secretario Técnico presentará a la Junta de Gobierno la propuesta de modificaciones a los Lineamientos generales para la publicación de Metodologías que el INEGI utiliza en la producción de Información de Interés Nacional.</a:t>
                      </a:r>
                      <a:endParaRPr lang="es-MX" sz="1600" b="0" i="0" u="none" strike="noStrike">
                        <a:solidFill>
                          <a:srgbClr val="000000"/>
                        </a:solidFill>
                        <a:effectLst/>
                        <a:latin typeface="+mn-lt"/>
                      </a:endParaRPr>
                    </a:p>
                  </a:txBody>
                  <a:tcPr marL="4797" marR="4797" marT="4797" marB="0" anchor="ctr"/>
                </a:tc>
                <a:tc>
                  <a:txBody>
                    <a:bodyPr/>
                    <a:lstStyle/>
                    <a:p>
                      <a:pPr algn="l" fontAlgn="ctr"/>
                      <a:r>
                        <a:rPr lang="es-MX" sz="1600" u="none" strike="noStrike" dirty="0">
                          <a:effectLst/>
                          <a:latin typeface="+mn-lt"/>
                        </a:rPr>
                        <a:t>Sujeta a la aprobación de las Reglas para la Determinación de la IIN.</a:t>
                      </a:r>
                      <a:endParaRPr lang="es-MX" sz="1600" b="0" i="0" u="none" strike="noStrike" dirty="0">
                        <a:solidFill>
                          <a:srgbClr val="000000"/>
                        </a:solidFill>
                        <a:effectLst/>
                        <a:latin typeface="+mn-lt"/>
                      </a:endParaRPr>
                    </a:p>
                  </a:txBody>
                  <a:tcPr marL="4797" marR="4797" marT="4797" marB="0" anchor="ctr"/>
                </a:tc>
                <a:extLst>
                  <a:ext uri="{0D108BD9-81ED-4DB2-BD59-A6C34878D82A}">
                    <a16:rowId xmlns:a16="http://schemas.microsoft.com/office/drawing/2014/main" val="3838641956"/>
                  </a:ext>
                </a:extLst>
              </a:tr>
            </a:tbl>
          </a:graphicData>
        </a:graphic>
      </p:graphicFrame>
    </p:spTree>
    <p:extLst>
      <p:ext uri="{BB962C8B-B14F-4D97-AF65-F5344CB8AC3E}">
        <p14:creationId xmlns:p14="http://schemas.microsoft.com/office/powerpoint/2010/main" val="120418290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Gráfico 30">
            <a:extLst>
              <a:ext uri="{FF2B5EF4-FFF2-40B4-BE49-F238E27FC236}">
                <a16:creationId xmlns:a16="http://schemas.microsoft.com/office/drawing/2014/main" id="{32F03F70-A84D-4AE7-ACB0-1E565EE5978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2819" y="797313"/>
            <a:ext cx="736600" cy="165100"/>
          </a:xfrm>
          <a:prstGeom prst="rect">
            <a:avLst/>
          </a:prstGeom>
        </p:spPr>
      </p:pic>
      <p:sp>
        <p:nvSpPr>
          <p:cNvPr id="32" name="CuadroTexto 31">
            <a:extLst>
              <a:ext uri="{FF2B5EF4-FFF2-40B4-BE49-F238E27FC236}">
                <a16:creationId xmlns:a16="http://schemas.microsoft.com/office/drawing/2014/main" id="{4557DE2F-F0B5-4E7C-9091-4693141834F6}"/>
              </a:ext>
            </a:extLst>
          </p:cNvPr>
          <p:cNvSpPr txBox="1"/>
          <p:nvPr/>
        </p:nvSpPr>
        <p:spPr>
          <a:xfrm>
            <a:off x="10700120" y="63710"/>
            <a:ext cx="184731" cy="369332"/>
          </a:xfrm>
          <a:prstGeom prst="rect">
            <a:avLst/>
          </a:prstGeom>
          <a:noFill/>
        </p:spPr>
        <p:txBody>
          <a:bodyPr wrap="none" rtlCol="0">
            <a:spAutoFit/>
          </a:bodyPr>
          <a:lstStyle/>
          <a:p>
            <a:endParaRPr lang="es-MX" dirty="0"/>
          </a:p>
        </p:txBody>
      </p:sp>
      <p:sp>
        <p:nvSpPr>
          <p:cNvPr id="34" name="Text Placeholder 1">
            <a:extLst>
              <a:ext uri="{FF2B5EF4-FFF2-40B4-BE49-F238E27FC236}">
                <a16:creationId xmlns:a16="http://schemas.microsoft.com/office/drawing/2014/main" id="{42C1485E-EB13-4C4F-8B45-8CCB4EB9D4E1}"/>
              </a:ext>
            </a:extLst>
          </p:cNvPr>
          <p:cNvSpPr txBox="1">
            <a:spLocks/>
          </p:cNvSpPr>
          <p:nvPr/>
        </p:nvSpPr>
        <p:spPr>
          <a:xfrm>
            <a:off x="-94880" y="188114"/>
            <a:ext cx="12191999" cy="5760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altLang="ko-KR" sz="4000" b="1" dirty="0">
                <a:solidFill>
                  <a:srgbClr val="033057"/>
                </a:solidFill>
                <a:cs typeface="Arial" panose="020B0604020202020204" pitchFamily="34" charset="0"/>
              </a:rPr>
              <a:t>Acuerdos en proceso </a:t>
            </a:r>
            <a:endParaRPr lang="ko-KR" altLang="en-US" sz="4000" b="1" dirty="0">
              <a:solidFill>
                <a:srgbClr val="033057"/>
              </a:solidFill>
              <a:cs typeface="Arial" panose="020B0604020202020204" pitchFamily="34" charset="0"/>
            </a:endParaRPr>
          </a:p>
        </p:txBody>
      </p:sp>
      <p:graphicFrame>
        <p:nvGraphicFramePr>
          <p:cNvPr id="4" name="Tabla 3">
            <a:extLst>
              <a:ext uri="{FF2B5EF4-FFF2-40B4-BE49-F238E27FC236}">
                <a16:creationId xmlns:a16="http://schemas.microsoft.com/office/drawing/2014/main" id="{BC17DD1E-9373-34FA-68E2-37F3225807DE}"/>
              </a:ext>
            </a:extLst>
          </p:cNvPr>
          <p:cNvGraphicFramePr>
            <a:graphicFrameLocks noGrp="1"/>
          </p:cNvGraphicFramePr>
          <p:nvPr>
            <p:extLst>
              <p:ext uri="{D42A27DB-BD31-4B8C-83A1-F6EECF244321}">
                <p14:modId xmlns:p14="http://schemas.microsoft.com/office/powerpoint/2010/main" val="1023409005"/>
              </p:ext>
            </p:extLst>
          </p:nvPr>
        </p:nvGraphicFramePr>
        <p:xfrm>
          <a:off x="492991" y="1163494"/>
          <a:ext cx="11206018" cy="4295522"/>
        </p:xfrm>
        <a:graphic>
          <a:graphicData uri="http://schemas.openxmlformats.org/drawingml/2006/table">
            <a:tbl>
              <a:tblPr>
                <a:tableStyleId>{5C22544A-7EE6-4342-B048-85BDC9FD1C3A}</a:tableStyleId>
              </a:tblPr>
              <a:tblGrid>
                <a:gridCol w="1908464">
                  <a:extLst>
                    <a:ext uri="{9D8B030D-6E8A-4147-A177-3AD203B41FA5}">
                      <a16:colId xmlns:a16="http://schemas.microsoft.com/office/drawing/2014/main" val="2153193299"/>
                    </a:ext>
                  </a:extLst>
                </a:gridCol>
                <a:gridCol w="4125546">
                  <a:extLst>
                    <a:ext uri="{9D8B030D-6E8A-4147-A177-3AD203B41FA5}">
                      <a16:colId xmlns:a16="http://schemas.microsoft.com/office/drawing/2014/main" val="1664665692"/>
                    </a:ext>
                  </a:extLst>
                </a:gridCol>
                <a:gridCol w="5172008">
                  <a:extLst>
                    <a:ext uri="{9D8B030D-6E8A-4147-A177-3AD203B41FA5}">
                      <a16:colId xmlns:a16="http://schemas.microsoft.com/office/drawing/2014/main" val="3962820113"/>
                    </a:ext>
                  </a:extLst>
                </a:gridCol>
              </a:tblGrid>
              <a:tr h="381382">
                <a:tc>
                  <a:txBody>
                    <a:bodyPr/>
                    <a:lstStyle/>
                    <a:p>
                      <a:pPr algn="ctr" fontAlgn="ctr"/>
                      <a:r>
                        <a:rPr lang="es-MX" sz="1600" u="none" strike="noStrike" dirty="0">
                          <a:solidFill>
                            <a:schemeClr val="bg1"/>
                          </a:solidFill>
                          <a:effectLst/>
                          <a:latin typeface="+mn-lt"/>
                        </a:rPr>
                        <a:t>No. de Acuerdo</a:t>
                      </a:r>
                      <a:endParaRPr lang="es-MX" sz="1600" b="1" i="0" u="none" strike="noStrike" dirty="0">
                        <a:solidFill>
                          <a:schemeClr val="bg1"/>
                        </a:solidFill>
                        <a:effectLst/>
                        <a:latin typeface="+mn-lt"/>
                      </a:endParaRPr>
                    </a:p>
                  </a:txBody>
                  <a:tcPr marL="4797" marR="4797" marT="4797" marB="0" anchor="ctr">
                    <a:solidFill>
                      <a:srgbClr val="0070C0"/>
                    </a:solidFill>
                  </a:tcPr>
                </a:tc>
                <a:tc>
                  <a:txBody>
                    <a:bodyPr/>
                    <a:lstStyle/>
                    <a:p>
                      <a:pPr algn="ctr" fontAlgn="ctr"/>
                      <a:r>
                        <a:rPr lang="es-MX" sz="1600" u="none" strike="noStrike" dirty="0">
                          <a:solidFill>
                            <a:schemeClr val="bg1"/>
                          </a:solidFill>
                          <a:effectLst/>
                          <a:latin typeface="+mn-lt"/>
                        </a:rPr>
                        <a:t>Acuerdo</a:t>
                      </a:r>
                      <a:endParaRPr lang="es-MX" sz="1600" b="1" i="0" u="none" strike="noStrike" dirty="0">
                        <a:solidFill>
                          <a:schemeClr val="bg1"/>
                        </a:solidFill>
                        <a:effectLst/>
                        <a:latin typeface="+mn-lt"/>
                      </a:endParaRPr>
                    </a:p>
                  </a:txBody>
                  <a:tcPr marL="4797" marR="4797" marT="4797" marB="0" anchor="ctr">
                    <a:solidFill>
                      <a:srgbClr val="0070C0"/>
                    </a:solidFill>
                  </a:tcPr>
                </a:tc>
                <a:tc>
                  <a:txBody>
                    <a:bodyPr/>
                    <a:lstStyle/>
                    <a:p>
                      <a:pPr algn="ctr" fontAlgn="ctr"/>
                      <a:r>
                        <a:rPr lang="es-MX" sz="1600" u="none" strike="noStrike" dirty="0">
                          <a:solidFill>
                            <a:schemeClr val="bg1"/>
                          </a:solidFill>
                          <a:effectLst/>
                          <a:latin typeface="+mn-lt"/>
                        </a:rPr>
                        <a:t>Avance</a:t>
                      </a:r>
                      <a:endParaRPr lang="es-MX" sz="1600" b="1" i="0" u="none" strike="noStrike" dirty="0">
                        <a:solidFill>
                          <a:schemeClr val="bg1"/>
                        </a:solidFill>
                        <a:effectLst/>
                        <a:latin typeface="+mn-lt"/>
                      </a:endParaRPr>
                    </a:p>
                  </a:txBody>
                  <a:tcPr marL="4797" marR="4797" marT="4797" marB="0" anchor="ctr">
                    <a:solidFill>
                      <a:srgbClr val="0070C0"/>
                    </a:solidFill>
                  </a:tcPr>
                </a:tc>
                <a:extLst>
                  <a:ext uri="{0D108BD9-81ED-4DB2-BD59-A6C34878D82A}">
                    <a16:rowId xmlns:a16="http://schemas.microsoft.com/office/drawing/2014/main" val="2090018440"/>
                  </a:ext>
                </a:extLst>
              </a:tr>
              <a:tr h="556482">
                <a:tc>
                  <a:txBody>
                    <a:bodyPr/>
                    <a:lstStyle/>
                    <a:p>
                      <a:pPr algn="ctr" fontAlgn="ctr"/>
                      <a:r>
                        <a:rPr lang="es-MX" sz="1600" b="0" i="0" u="none" strike="noStrike" dirty="0">
                          <a:solidFill>
                            <a:srgbClr val="000000"/>
                          </a:solidFill>
                          <a:effectLst/>
                          <a:latin typeface="+mn-lt"/>
                        </a:rPr>
                        <a:t>CAC-003/03/2022</a:t>
                      </a:r>
                    </a:p>
                  </a:txBody>
                  <a:tcPr marL="6350" marR="6350" marT="6350" marB="0" anchor="ctr"/>
                </a:tc>
                <a:tc>
                  <a:txBody>
                    <a:bodyPr/>
                    <a:lstStyle/>
                    <a:p>
                      <a:pPr algn="ctr" fontAlgn="ctr"/>
                      <a:r>
                        <a:rPr lang="es-MX" sz="1600" b="0" i="0" u="none" strike="noStrike" dirty="0">
                          <a:solidFill>
                            <a:srgbClr val="000000"/>
                          </a:solidFill>
                          <a:effectLst/>
                          <a:latin typeface="+mn-lt"/>
                        </a:rPr>
                        <a:t>Con el fin de conocer los avances en la capacidad operativa en el ámbito territorial, el Comité aprueba que la Coordinación General de Operación Regional aplique el </a:t>
                      </a:r>
                      <a:r>
                        <a:rPr lang="es-MX" sz="1600" b="0" i="1" u="none" strike="noStrike" dirty="0">
                          <a:solidFill>
                            <a:srgbClr val="000000"/>
                          </a:solidFill>
                          <a:effectLst/>
                          <a:latin typeface="+mn-lt"/>
                        </a:rPr>
                        <a:t>Cuestionario de Capacidades Operativas </a:t>
                      </a:r>
                      <a:r>
                        <a:rPr lang="es-MX" sz="1600" b="0" i="0" u="none" strike="noStrike" dirty="0">
                          <a:solidFill>
                            <a:srgbClr val="000000"/>
                          </a:solidFill>
                          <a:effectLst/>
                          <a:latin typeface="+mn-lt"/>
                        </a:rPr>
                        <a:t>(actualizado) en 2023 y que los reportes de avance se realicen anualmente.</a:t>
                      </a:r>
                    </a:p>
                  </a:txBody>
                  <a:tcPr marL="6350" marR="6350" marT="6350" marB="0" anchor="ctr"/>
                </a:tc>
                <a:tc>
                  <a:txBody>
                    <a:bodyPr/>
                    <a:lstStyle/>
                    <a:p>
                      <a:pPr algn="l" fontAlgn="ctr"/>
                      <a:r>
                        <a:rPr lang="es-MX" sz="1600" b="0" i="0" u="none" strike="noStrike" dirty="0">
                          <a:solidFill>
                            <a:srgbClr val="000000"/>
                          </a:solidFill>
                          <a:effectLst/>
                          <a:latin typeface="+mn-lt"/>
                        </a:rPr>
                        <a:t>La CGOR aplicará el cuestionario en 2023.</a:t>
                      </a:r>
                    </a:p>
                  </a:txBody>
                  <a:tcPr marL="6350" marR="6350" marT="6350" marB="0" anchor="ctr"/>
                </a:tc>
                <a:extLst>
                  <a:ext uri="{0D108BD9-81ED-4DB2-BD59-A6C34878D82A}">
                    <a16:rowId xmlns:a16="http://schemas.microsoft.com/office/drawing/2014/main" val="4003771334"/>
                  </a:ext>
                </a:extLst>
              </a:tr>
              <a:tr h="556482">
                <a:tc>
                  <a:txBody>
                    <a:bodyPr/>
                    <a:lstStyle/>
                    <a:p>
                      <a:pPr algn="ctr" fontAlgn="ctr"/>
                      <a:r>
                        <a:rPr lang="es-MX" sz="1600" b="0" i="0" u="none" strike="noStrike">
                          <a:solidFill>
                            <a:srgbClr val="000000"/>
                          </a:solidFill>
                          <a:effectLst/>
                          <a:latin typeface="+mn-lt"/>
                        </a:rPr>
                        <a:t>CAC-004/03/2022</a:t>
                      </a:r>
                    </a:p>
                  </a:txBody>
                  <a:tcPr marL="6350" marR="6350" marT="6350" marB="0" anchor="ctr"/>
                </a:tc>
                <a:tc>
                  <a:txBody>
                    <a:bodyPr/>
                    <a:lstStyle/>
                    <a:p>
                      <a:pPr algn="ctr" fontAlgn="ctr"/>
                      <a:r>
                        <a:rPr lang="es-MX" sz="1600" b="0" i="0" u="none" strike="noStrike">
                          <a:solidFill>
                            <a:srgbClr val="000000"/>
                          </a:solidFill>
                          <a:effectLst/>
                          <a:latin typeface="+mn-lt"/>
                        </a:rPr>
                        <a:t>Con el fin de desarrollar un marco de referencia sobre evaluaciones de calidad, las Unidades Administrativas productoras de información, así como la DGCSPIRI y la DGCSNIEG, enviarán a más tardar el 30 de septiembre al Secretario Técnico el nombre de su representante en el grupo de trabajo.  El grupo presentará en la próxima sesión el alcance de dicho marco de referencia, así como el cronograma de trabajo.</a:t>
                      </a:r>
                    </a:p>
                  </a:txBody>
                  <a:tcPr marL="6350" marR="6350" marT="6350" marB="0" anchor="ctr"/>
                </a:tc>
                <a:tc>
                  <a:txBody>
                    <a:bodyPr/>
                    <a:lstStyle/>
                    <a:p>
                      <a:pPr algn="l" fontAlgn="ctr"/>
                      <a:r>
                        <a:rPr lang="es-MX" sz="1600" b="0" i="0" u="none" strike="noStrike" dirty="0">
                          <a:solidFill>
                            <a:srgbClr val="000000"/>
                          </a:solidFill>
                          <a:effectLst/>
                          <a:latin typeface="+mn-lt"/>
                        </a:rPr>
                        <a:t>Se está discutiendo el alcance del grupo de trabajo y el mapa de ruta, el cual será presentado en la 4ª sesión de 2022</a:t>
                      </a:r>
                    </a:p>
                  </a:txBody>
                  <a:tcPr marL="6350" marR="6350" marT="6350" marB="0" anchor="ctr"/>
                </a:tc>
                <a:extLst>
                  <a:ext uri="{0D108BD9-81ED-4DB2-BD59-A6C34878D82A}">
                    <a16:rowId xmlns:a16="http://schemas.microsoft.com/office/drawing/2014/main" val="1094955987"/>
                  </a:ext>
                </a:extLst>
              </a:tr>
            </a:tbl>
          </a:graphicData>
        </a:graphic>
      </p:graphicFrame>
    </p:spTree>
    <p:extLst>
      <p:ext uri="{BB962C8B-B14F-4D97-AF65-F5344CB8AC3E}">
        <p14:creationId xmlns:p14="http://schemas.microsoft.com/office/powerpoint/2010/main" val="94460771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856B5D2B-6648-9FD1-01D9-9457EE3CD249}"/>
              </a:ext>
            </a:extLst>
          </p:cNvPr>
          <p:cNvSpPr>
            <a:spLocks noGrp="1"/>
          </p:cNvSpPr>
          <p:nvPr>
            <p:ph type="title"/>
          </p:nvPr>
        </p:nvSpPr>
        <p:spPr>
          <a:xfrm>
            <a:off x="6688936" y="5219784"/>
            <a:ext cx="4921189" cy="1143001"/>
          </a:xfrm>
        </p:spPr>
        <p:txBody>
          <a:bodyPr/>
          <a:lstStyle/>
          <a:p>
            <a:r>
              <a:rPr lang="es-ES" dirty="0"/>
              <a:t>Gracias</a:t>
            </a:r>
            <a:endParaRPr lang="es-MX" dirty="0"/>
          </a:p>
        </p:txBody>
      </p:sp>
    </p:spTree>
    <p:extLst>
      <p:ext uri="{BB962C8B-B14F-4D97-AF65-F5344CB8AC3E}">
        <p14:creationId xmlns:p14="http://schemas.microsoft.com/office/powerpoint/2010/main" val="2217179445"/>
      </p:ext>
    </p:extLst>
  </p:cSld>
  <p:clrMapOvr>
    <a:masterClrMapping/>
  </p:clrMapOvr>
  <p:transition spd="med"/>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IEG" id="{FBAF24E8-D3F2-43BF-8247-D882E5CAF13D}" vid="{56A5BCB7-2AA3-40E9-A59A-3C610314866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Template>
  <TotalTime>19142</TotalTime>
  <Words>297</Words>
  <Application>Microsoft Office PowerPoint</Application>
  <PresentationFormat>Panorámica</PresentationFormat>
  <Paragraphs>24</Paragraphs>
  <Slides>4</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맑은 고딕</vt:lpstr>
      <vt:lpstr>Arial</vt:lpstr>
      <vt:lpstr>Calibri</vt:lpstr>
      <vt:lpstr>Calibri Light</vt:lpstr>
      <vt:lpstr>Helvetica Neue Medium</vt:lpstr>
      <vt:lpstr>Tema de Office</vt:lpstr>
      <vt:lpstr>4ª Sesión del Comité de Aseguramiento de la Calidad  Seguimiento de acuerdos</vt:lpstr>
      <vt:lpstr>Presentación de PowerPoint</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GUTIERREZ ROMERO MARCO ANTONIO</dc:creator>
  <cp:lastModifiedBy>CUELLAR RIO MANUEL</cp:lastModifiedBy>
  <cp:revision>1004</cp:revision>
  <cp:lastPrinted>2019-06-05T15:09:39Z</cp:lastPrinted>
  <dcterms:created xsi:type="dcterms:W3CDTF">2017-08-22T14:19:52Z</dcterms:created>
  <dcterms:modified xsi:type="dcterms:W3CDTF">2022-12-15T17:50:36Z</dcterms:modified>
</cp:coreProperties>
</file>